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59" r:id="rId6"/>
    <p:sldId id="260" r:id="rId7"/>
    <p:sldId id="261" r:id="rId8"/>
    <p:sldId id="277" r:id="rId9"/>
    <p:sldId id="278" r:id="rId10"/>
    <p:sldId id="279" r:id="rId11"/>
    <p:sldId id="280" r:id="rId12"/>
    <p:sldId id="281" r:id="rId13"/>
    <p:sldId id="262" r:id="rId14"/>
    <p:sldId id="263" r:id="rId15"/>
    <p:sldId id="264" r:id="rId16"/>
    <p:sldId id="273" r:id="rId17"/>
    <p:sldId id="274" r:id="rId18"/>
    <p:sldId id="265" r:id="rId19"/>
    <p:sldId id="266" r:id="rId20"/>
    <p:sldId id="275" r:id="rId21"/>
    <p:sldId id="284" r:id="rId22"/>
    <p:sldId id="268" r:id="rId23"/>
    <p:sldId id="269" r:id="rId24"/>
    <p:sldId id="283" r:id="rId25"/>
    <p:sldId id="270" r:id="rId26"/>
    <p:sldId id="271" r:id="rId27"/>
    <p:sldId id="27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да </c:v>
                </c:pt>
              </c:strCache>
            </c:strRef>
          </c:tx>
          <c:invertIfNegative val="0"/>
          <c:val>
            <c:numRef>
              <c:f>Лист1!$A$2:$A$9</c:f>
              <c:numCache>
                <c:formatCode>General</c:formatCode>
                <c:ptCount val="8"/>
                <c:pt idx="0">
                  <c:v>70</c:v>
                </c:pt>
                <c:pt idx="1">
                  <c:v>18</c:v>
                </c:pt>
                <c:pt idx="2">
                  <c:v>16</c:v>
                </c:pt>
                <c:pt idx="3">
                  <c:v>33</c:v>
                </c:pt>
                <c:pt idx="4">
                  <c:v>66</c:v>
                </c:pt>
                <c:pt idx="5">
                  <c:v>11</c:v>
                </c:pt>
                <c:pt idx="6">
                  <c:v>35</c:v>
                </c:pt>
                <c:pt idx="7">
                  <c:v>59</c:v>
                </c:pt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val>
            <c:numRef>
              <c:f>Лист1!$B$2:$B$9</c:f>
              <c:numCache>
                <c:formatCode>General</c:formatCode>
                <c:ptCount val="8"/>
                <c:pt idx="0">
                  <c:v>6</c:v>
                </c:pt>
                <c:pt idx="1">
                  <c:v>58</c:v>
                </c:pt>
                <c:pt idx="2">
                  <c:v>60</c:v>
                </c:pt>
                <c:pt idx="3">
                  <c:v>43</c:v>
                </c:pt>
                <c:pt idx="4">
                  <c:v>10</c:v>
                </c:pt>
                <c:pt idx="5">
                  <c:v>30</c:v>
                </c:pt>
                <c:pt idx="6">
                  <c:v>41</c:v>
                </c:pt>
                <c:pt idx="7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296192"/>
        <c:axId val="103014784"/>
      </c:barChart>
      <c:catAx>
        <c:axId val="102296192"/>
        <c:scaling>
          <c:orientation val="minMax"/>
        </c:scaling>
        <c:delete val="0"/>
        <c:axPos val="b"/>
        <c:majorTickMark val="none"/>
        <c:minorTickMark val="none"/>
        <c:tickLblPos val="nextTo"/>
        <c:crossAx val="103014784"/>
        <c:crosses val="autoZero"/>
        <c:auto val="1"/>
        <c:lblAlgn val="ctr"/>
        <c:lblOffset val="100"/>
        <c:noMultiLvlLbl val="0"/>
      </c:catAx>
      <c:valAx>
        <c:axId val="10301478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229619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val>
            <c:numRef>
              <c:f>Лист1!$A$2:$A$9</c:f>
              <c:numCache>
                <c:formatCode>General</c:formatCode>
                <c:ptCount val="8"/>
                <c:pt idx="0">
                  <c:v>43</c:v>
                </c:pt>
                <c:pt idx="1">
                  <c:v>42</c:v>
                </c:pt>
                <c:pt idx="2">
                  <c:v>42</c:v>
                </c:pt>
                <c:pt idx="3">
                  <c:v>24</c:v>
                </c:pt>
                <c:pt idx="4">
                  <c:v>56</c:v>
                </c:pt>
                <c:pt idx="5">
                  <c:v>33</c:v>
                </c:pt>
                <c:pt idx="6">
                  <c:v>31</c:v>
                </c:pt>
                <c:pt idx="7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val>
            <c:numRef>
              <c:f>Лист1!$B$2:$B$9</c:f>
              <c:numCache>
                <c:formatCode>General</c:formatCode>
                <c:ptCount val="8"/>
                <c:pt idx="0">
                  <c:v>21</c:v>
                </c:pt>
                <c:pt idx="1">
                  <c:v>21</c:v>
                </c:pt>
                <c:pt idx="2">
                  <c:v>21</c:v>
                </c:pt>
                <c:pt idx="3">
                  <c:v>39</c:v>
                </c:pt>
                <c:pt idx="4">
                  <c:v>7</c:v>
                </c:pt>
                <c:pt idx="5">
                  <c:v>29</c:v>
                </c:pt>
                <c:pt idx="6">
                  <c:v>32</c:v>
                </c:pt>
                <c:pt idx="7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096512"/>
        <c:axId val="104098048"/>
      </c:barChart>
      <c:catAx>
        <c:axId val="104096512"/>
        <c:scaling>
          <c:orientation val="minMax"/>
        </c:scaling>
        <c:delete val="0"/>
        <c:axPos val="b"/>
        <c:majorTickMark val="out"/>
        <c:minorTickMark val="none"/>
        <c:tickLblPos val="nextTo"/>
        <c:crossAx val="104098048"/>
        <c:crosses val="autoZero"/>
        <c:auto val="1"/>
        <c:lblAlgn val="ctr"/>
        <c:lblOffset val="100"/>
        <c:noMultiLvlLbl val="0"/>
      </c:catAx>
      <c:valAx>
        <c:axId val="104098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40965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prstClr val="white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val>
            <c:numRef>
              <c:f>Лист1!$A$2:$A$9</c:f>
              <c:numCache>
                <c:formatCode>General</c:formatCode>
                <c:ptCount val="8"/>
                <c:pt idx="0">
                  <c:v>56</c:v>
                </c:pt>
                <c:pt idx="1">
                  <c:v>21</c:v>
                </c:pt>
                <c:pt idx="2">
                  <c:v>11</c:v>
                </c:pt>
                <c:pt idx="3">
                  <c:v>51</c:v>
                </c:pt>
                <c:pt idx="4">
                  <c:v>72</c:v>
                </c:pt>
                <c:pt idx="5">
                  <c:v>12</c:v>
                </c:pt>
                <c:pt idx="6">
                  <c:v>39</c:v>
                </c:pt>
                <c:pt idx="7">
                  <c:v>52</c:v>
                </c:pt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val>
            <c:numRef>
              <c:f>Лист1!$B$2:$B$9</c:f>
              <c:numCache>
                <c:formatCode>General</c:formatCode>
                <c:ptCount val="8"/>
                <c:pt idx="0">
                  <c:v>23</c:v>
                </c:pt>
                <c:pt idx="1">
                  <c:v>58</c:v>
                </c:pt>
                <c:pt idx="2">
                  <c:v>68</c:v>
                </c:pt>
                <c:pt idx="3">
                  <c:v>28</c:v>
                </c:pt>
                <c:pt idx="4">
                  <c:v>7</c:v>
                </c:pt>
                <c:pt idx="5">
                  <c:v>67</c:v>
                </c:pt>
                <c:pt idx="6">
                  <c:v>40</c:v>
                </c:pt>
                <c:pt idx="7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780864"/>
        <c:axId val="117782400"/>
      </c:barChart>
      <c:catAx>
        <c:axId val="117780864"/>
        <c:scaling>
          <c:orientation val="minMax"/>
        </c:scaling>
        <c:delete val="0"/>
        <c:axPos val="b"/>
        <c:majorTickMark val="out"/>
        <c:minorTickMark val="none"/>
        <c:tickLblPos val="nextTo"/>
        <c:crossAx val="117782400"/>
        <c:crosses val="autoZero"/>
        <c:auto val="1"/>
        <c:lblAlgn val="ctr"/>
        <c:lblOffset val="100"/>
        <c:noMultiLvlLbl val="0"/>
      </c:catAx>
      <c:valAx>
        <c:axId val="117782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7808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prstClr val="white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val>
            <c:numRef>
              <c:f>Лист1!$A$2:$A$9</c:f>
              <c:numCache>
                <c:formatCode>General</c:formatCode>
                <c:ptCount val="8"/>
                <c:pt idx="0">
                  <c:v>56</c:v>
                </c:pt>
                <c:pt idx="1">
                  <c:v>21</c:v>
                </c:pt>
                <c:pt idx="2">
                  <c:v>11</c:v>
                </c:pt>
                <c:pt idx="3">
                  <c:v>51</c:v>
                </c:pt>
                <c:pt idx="4">
                  <c:v>72</c:v>
                </c:pt>
                <c:pt idx="5">
                  <c:v>12</c:v>
                </c:pt>
                <c:pt idx="6">
                  <c:v>39</c:v>
                </c:pt>
                <c:pt idx="7">
                  <c:v>52</c:v>
                </c:pt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val>
            <c:numRef>
              <c:f>Лист1!$B$2:$B$9</c:f>
              <c:numCache>
                <c:formatCode>General</c:formatCode>
                <c:ptCount val="8"/>
                <c:pt idx="0">
                  <c:v>23</c:v>
                </c:pt>
                <c:pt idx="1">
                  <c:v>58</c:v>
                </c:pt>
                <c:pt idx="2">
                  <c:v>68</c:v>
                </c:pt>
                <c:pt idx="3">
                  <c:v>28</c:v>
                </c:pt>
                <c:pt idx="4">
                  <c:v>7</c:v>
                </c:pt>
                <c:pt idx="5">
                  <c:v>67</c:v>
                </c:pt>
                <c:pt idx="6">
                  <c:v>40</c:v>
                </c:pt>
                <c:pt idx="7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811456"/>
        <c:axId val="117813248"/>
      </c:barChart>
      <c:catAx>
        <c:axId val="117811456"/>
        <c:scaling>
          <c:orientation val="minMax"/>
        </c:scaling>
        <c:delete val="0"/>
        <c:axPos val="b"/>
        <c:majorTickMark val="out"/>
        <c:minorTickMark val="none"/>
        <c:tickLblPos val="nextTo"/>
        <c:crossAx val="117813248"/>
        <c:crosses val="autoZero"/>
        <c:auto val="1"/>
        <c:lblAlgn val="ctr"/>
        <c:lblOffset val="100"/>
        <c:noMultiLvlLbl val="0"/>
      </c:catAx>
      <c:valAx>
        <c:axId val="117813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8114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prstClr val="white"/>
    </a:solidFill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8E484-24F8-4ABA-A845-239EA666B983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B78FC-54AA-4ECF-8485-120F049E1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louis_armstrong_-_go_down_moses_(zaycev.net).mp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Barbra-Streisand-Avinu-Malkeinu--evreyskaya-molitva(muzofon.com).mp3" TargetMode="External"/><Relationship Id="rId2" Type="http://schemas.openxmlformats.org/officeDocument/2006/relationships/hyperlink" Target="Hor-Tureckogo-Ki-Mi-Zion-evreyskaya-molitva(muzofon.com).mp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Nashidy_musulmanskie_pesnopeniya_Rasul-Allah_-_Rasul-Allah_(iPlayer.fm)%20(1).mp3" TargetMode="External"/><Relationship Id="rId2" Type="http://schemas.openxmlformats.org/officeDocument/2006/relationships/hyperlink" Target="Nashidy_musulmanskie_pesnopeniya_Mishari_Rashid_al-Ifasi_-_O_dumayucshij_chto_ponimaesh_-_O_dumayucshij_(iPlayer.fm).mp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&#1074;&#1086;&#1087;&#1088;&#1086;&#1089;%204.M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eg"/><Relationship Id="rId4" Type="http://schemas.openxmlformats.org/officeDocument/2006/relationships/hyperlink" Target="&#1074;&#1086;&#1087;&#1088;&#1086;&#1089;%205.M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hyperlink" Target="../&#1052;&#1072;&#1090;&#1100;%20&#1053;&#1072;&#1090;&#1072;&#1083;&#1100;&#1103;.m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Martin_Lyuter_-_Protestantskij_horal_Bog_-_nash_oplot_(iPlayer.fm).mp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pravoslavnaya-muzyka-blagoslovi-dusha-moya-Gospoda(muzofon.com).mp3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hyperlink" Target="Berezovskiy-Maksim-Sozontovich---Ne-otverzhi-mene-vo-vremya-starosti-LeningrAkademichHorovaya-Kapella-imM-Glinki(muzofon.com)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MOCART._Rekviem._Lakrimoza._Slyoznyj_tot_den._Samyj_pechalnyj_fragment_Rekviema._-_Lacrimosa_dies_il_(iPlayer.fm).mp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272466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Духовная музыка в нашей жизни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5286388"/>
            <a:ext cx="3700466" cy="1571612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Автор: </a:t>
            </a:r>
          </a:p>
          <a:p>
            <a:pPr algn="l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Гамидова Маргарита</a:t>
            </a:r>
          </a:p>
          <a:p>
            <a:pPr algn="l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Тельмановна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</a:p>
          <a:p>
            <a:pPr algn="l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ученица 9-Б класса</a:t>
            </a:r>
          </a:p>
          <a:p>
            <a:pPr algn="l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МАОУ «Средняя школа № 5»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Рисунок 7" descr="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571612"/>
            <a:ext cx="5167349" cy="3875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Спиричуэл </a:t>
            </a: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en-US" dirty="0" smtClean="0">
                <a:solidFill>
                  <a:schemeClr val="bg1"/>
                </a:solidFill>
              </a:rPr>
              <a:t>Go Down Moses</a:t>
            </a:r>
            <a:r>
              <a:rPr lang="ru-RU" dirty="0" smtClean="0">
                <a:solidFill>
                  <a:schemeClr val="bg1"/>
                </a:solidFill>
                <a:hlinkClick r:id="rId2" action="ppaction://hlinkfile"/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56792"/>
            <a:ext cx="4038600" cy="4608512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4049">
            <a:off x="4648200" y="1556792"/>
            <a:ext cx="4316288" cy="4536504"/>
          </a:xfrm>
        </p:spPr>
      </p:pic>
    </p:spTree>
    <p:extLst>
      <p:ext uri="{BB962C8B-B14F-4D97-AF65-F5344CB8AC3E}">
        <p14:creationId xmlns:p14="http://schemas.microsoft.com/office/powerpoint/2010/main" val="270058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hlinkClick r:id="rId2" action="ppaction://hlinkfile"/>
              </a:rPr>
              <a:t>«</a:t>
            </a:r>
            <a:r>
              <a:rPr lang="ru-RU" dirty="0" smtClean="0">
                <a:solidFill>
                  <a:schemeClr val="bg1"/>
                </a:solidFill>
              </a:rPr>
              <a:t>Иудейская духовная музыка</a:t>
            </a:r>
            <a:r>
              <a:rPr lang="ru-RU" dirty="0" smtClean="0">
                <a:solidFill>
                  <a:schemeClr val="bg1"/>
                </a:solidFill>
                <a:hlinkClick r:id="rId3" action="ppaction://hlinkfile"/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6007">
            <a:off x="208621" y="1956750"/>
            <a:ext cx="4282834" cy="343792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1167">
            <a:off x="4878223" y="1839836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80270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Мусульманская духовная музыка </a:t>
            </a:r>
            <a:r>
              <a:rPr lang="ru-RU" dirty="0" smtClean="0">
                <a:solidFill>
                  <a:schemeClr val="bg1"/>
                </a:solidFill>
                <a:hlinkClick r:id="rId2" action="ppaction://hlinkfile"/>
              </a:rPr>
              <a:t>«</a:t>
            </a:r>
            <a:r>
              <a:rPr lang="ru-RU" dirty="0" err="1" smtClean="0">
                <a:solidFill>
                  <a:schemeClr val="bg1"/>
                </a:solidFill>
              </a:rPr>
              <a:t>нашиди</a:t>
            </a:r>
            <a:r>
              <a:rPr lang="ru-RU" dirty="0" smtClean="0">
                <a:solidFill>
                  <a:schemeClr val="bg1"/>
                </a:solidFill>
                <a:hlinkClick r:id="rId3" action="ppaction://hlinkfile"/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9048">
            <a:off x="644229" y="1831163"/>
            <a:ext cx="3691330" cy="362621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3636">
            <a:off x="5148064" y="1916832"/>
            <a:ext cx="3672408" cy="3816424"/>
          </a:xfrm>
        </p:spPr>
      </p:pic>
    </p:spTree>
    <p:extLst>
      <p:ext uri="{BB962C8B-B14F-4D97-AF65-F5344CB8AC3E}">
        <p14:creationId xmlns:p14="http://schemas.microsoft.com/office/powerpoint/2010/main" val="30077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Произведения </a:t>
            </a:r>
            <a:r>
              <a:rPr lang="ru-RU" sz="2400" dirty="0">
                <a:solidFill>
                  <a:schemeClr val="bg1"/>
                </a:solidFill>
              </a:rPr>
              <a:t>духовной музыки всех мировых религий  несут нравственную чистоту, внутренний покой и гармонию, в противопоставление суете, мятежности и порочности окружающего мира, что подтверждает ее актуальность и в наше </a:t>
            </a:r>
            <a:r>
              <a:rPr lang="ru-RU" sz="2400" dirty="0" smtClean="0">
                <a:solidFill>
                  <a:schemeClr val="bg1"/>
                </a:solidFill>
              </a:rPr>
              <a:t>время.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9458" name="Picture 2" descr="Итальянское барокко прозвучит в Академии художест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928934"/>
            <a:ext cx="5000660" cy="3700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Духовная музыка в современности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Содержимое 7" descr="https://pp.vk.me/c619728/v619728606/21089/CcnV1ruUM9A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275545">
            <a:off x="876677" y="1600200"/>
            <a:ext cx="3199646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Содержимое 8" descr="C:\Users\user\Documents\НИК духовная музыка\30-01-Голоса-ангелов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391565">
            <a:off x="5066334" y="1600200"/>
            <a:ext cx="3202332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bg1"/>
                </a:solidFill>
              </a:rPr>
              <a:t>«Открыть для человека источник духовного развития и нравственных  убеждений – высшая цель всякой народной школы: школа учит человека немногому и недолго, церковь поддерживает и наставляет от колыбели до могилы</a:t>
            </a:r>
            <a:r>
              <a:rPr lang="ru-RU" sz="2400" b="1" i="1" dirty="0" smtClean="0">
                <a:solidFill>
                  <a:schemeClr val="bg1"/>
                </a:solidFill>
              </a:rPr>
              <a:t>».</a:t>
            </a:r>
          </a:p>
          <a:p>
            <a:pPr algn="r"/>
            <a:r>
              <a:rPr lang="ru-RU" sz="2400" b="1" i="1" dirty="0" smtClean="0">
                <a:solidFill>
                  <a:schemeClr val="bg1"/>
                </a:solidFill>
              </a:rPr>
              <a:t>К.Ушинский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0482" name="Picture 2" descr="Блог / Новости - Skin-Life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714620"/>
            <a:ext cx="5834050" cy="3886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Итоги соцопроса учащихся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5 классы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6 классы</a:t>
            </a:r>
            <a:endParaRPr lang="ru-RU" sz="3600" dirty="0">
              <a:solidFill>
                <a:schemeClr val="bg1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4"/>
          </p:nvPr>
        </p:nvGraphicFramePr>
        <p:xfrm>
          <a:off x="4716016" y="2492896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395536" y="2492896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9943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7 классы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8 классы</a:t>
            </a:r>
            <a:endParaRPr lang="ru-RU" sz="3600" dirty="0">
              <a:solidFill>
                <a:schemeClr val="bg1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644008" y="2204864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8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79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Что же могло бы дать  изучение духовной музыки школьнику в современной социокультурной среде? </a:t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32861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 Знания;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 Понимание широкой исторической перспективы;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 Верное </a:t>
            </a:r>
            <a:r>
              <a:rPr lang="ru-RU" sz="2800" dirty="0">
                <a:solidFill>
                  <a:schemeClr val="bg1"/>
                </a:solidFill>
              </a:rPr>
              <a:t>восприятие многих светских произведений, в которых авторы обращаются к религиозным сюжетам и </a:t>
            </a:r>
            <a:r>
              <a:rPr lang="ru-RU" sz="2800" dirty="0" smtClean="0">
                <a:solidFill>
                  <a:schemeClr val="bg1"/>
                </a:solidFill>
              </a:rPr>
              <a:t>образам.</a:t>
            </a:r>
          </a:p>
          <a:p>
            <a:pPr>
              <a:buFont typeface="Wingdings" pitchFamily="2" charset="2"/>
              <a:buChar char="v"/>
            </a:pP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solidFill>
                  <a:schemeClr val="bg1"/>
                </a:solidFill>
              </a:rPr>
              <a:t>«</a:t>
            </a:r>
            <a:r>
              <a:rPr lang="ru-RU" u="sng" dirty="0">
                <a:solidFill>
                  <a:schemeClr val="bg1"/>
                </a:solidFill>
              </a:rPr>
              <a:t>Музыка</a:t>
            </a:r>
            <a:r>
              <a:rPr lang="ru-RU" dirty="0">
                <a:solidFill>
                  <a:schemeClr val="bg1"/>
                </a:solidFill>
              </a:rPr>
              <a:t> в праздновании Рождества </a:t>
            </a:r>
            <a:r>
              <a:rPr lang="ru-RU" u="sng" dirty="0">
                <a:solidFill>
                  <a:schemeClr val="bg1"/>
                </a:solidFill>
              </a:rPr>
              <a:t>Христова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«О </a:t>
            </a:r>
            <a:r>
              <a:rPr lang="ru-RU" u="sng" dirty="0">
                <a:solidFill>
                  <a:schemeClr val="bg1"/>
                </a:solidFill>
              </a:rPr>
              <a:t>России</a:t>
            </a:r>
            <a:r>
              <a:rPr lang="ru-RU" dirty="0">
                <a:solidFill>
                  <a:schemeClr val="bg1"/>
                </a:solidFill>
              </a:rPr>
              <a:t> петь — что стремиться </a:t>
            </a:r>
            <a:r>
              <a:rPr lang="ru-RU" u="sng" dirty="0">
                <a:solidFill>
                  <a:schemeClr val="bg1"/>
                </a:solidFill>
              </a:rPr>
              <a:t>в храм</a:t>
            </a:r>
            <a:r>
              <a:rPr lang="ru-RU" dirty="0">
                <a:solidFill>
                  <a:schemeClr val="bg1"/>
                </a:solidFill>
              </a:rPr>
              <a:t>»</a:t>
            </a:r>
          </a:p>
        </p:txBody>
      </p:sp>
      <p:pic>
        <p:nvPicPr>
          <p:cNvPr id="23554" name="Picture 2" descr="Beautiful Sheet Mus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357562"/>
            <a:ext cx="4429156" cy="3321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85720" y="2357430"/>
            <a:ext cx="864399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95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28600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Церковные песнопения: </a:t>
            </a:r>
            <a:r>
              <a:rPr kumimoji="0" lang="ru-RU" sz="2400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хорал, стихира, тропарь, молитва, величание.</a:t>
            </a:r>
            <a:endParaRPr kumimoji="0" lang="ru-RU" sz="2400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98956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Актуальность: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 необходимость возрождения духовности и воспитания хорошего музыкального вкуса, повышения нравственного уровня современного общества на фоне негативного влияния СМИ и тревожной политической обстановки.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2684972"/>
            <a:ext cx="8072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        Объект: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процесс популяризации духовной музыки, как жанра  музыкального искусства, как у нас, так и за рубежом.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4000504"/>
            <a:ext cx="8858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Предмет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исследования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– духовная музыка.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5214950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Проблема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исследования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–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способы популяризации духовной музыки.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  <p:bldP spid="102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/>
                <a:ea typeface="Calibri"/>
              </a:rPr>
              <a:t>Значимость </a:t>
            </a:r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/>
                <a:ea typeface="Calibri"/>
              </a:rPr>
              <a:t>этой музыки </a:t>
            </a:r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/>
                <a:ea typeface="Calibri"/>
                <a:hlinkClick r:id="rId2" action="ppaction://hlinkfile"/>
              </a:rPr>
              <a:t>для</a:t>
            </a:r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/>
                <a:ea typeface="Calibri"/>
              </a:rPr>
              <a:t> молодежи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5429">
            <a:off x="389178" y="2321977"/>
            <a:ext cx="4040188" cy="3030141"/>
          </a:xfrm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Calibri"/>
              </a:rPr>
              <a:t>Стоит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Calibri"/>
                <a:hlinkClick r:id="rId4" action="ppaction://hlinkfile"/>
              </a:rPr>
              <a:t>ли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Calibri"/>
              </a:rPr>
              <a:t> преподавать духовную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Calibri"/>
              </a:rPr>
              <a:t>музыку?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8617">
            <a:off x="4656682" y="3247113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350251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Нужна ли духовная музыка школьникам</a:t>
            </a:r>
            <a:r>
              <a:rPr lang="ru-RU" dirty="0" smtClean="0">
                <a:hlinkClick r:id="rId2" action="ppaction://hlinkfile"/>
              </a:rPr>
              <a:t>?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7200800" cy="4392488"/>
          </a:xfrm>
        </p:spPr>
      </p:pic>
    </p:spTree>
    <p:extLst>
      <p:ext uri="{BB962C8B-B14F-4D97-AF65-F5344CB8AC3E}">
        <p14:creationId xmlns:p14="http://schemas.microsoft.com/office/powerpoint/2010/main" val="374845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34" y="500042"/>
            <a:ext cx="814393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95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-228600" algn="l"/>
              </a:tabLst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2012 год -</a:t>
            </a:r>
            <a:r>
              <a:rPr kumimoji="0" lang="ru-RU" sz="2400" b="0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концерт мужского хора Московской духовной академии;</a:t>
            </a:r>
          </a:p>
          <a:p>
            <a:pPr marL="0" marR="0" lvl="0" indent="4095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-228600" algn="l"/>
              </a:tabLst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2011 год</a:t>
            </a:r>
            <a:r>
              <a:rPr kumimoji="0" lang="ru-RU" sz="2400" b="0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-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концерт хор монахов Троице-Сергиевой лавры;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indent="409575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-228600" algn="l"/>
              </a:tabLst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начало  девяностых годов - концерт протестантской духовной музыки американского вокального ансамбля из Сан-Франциско. 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25603" name="Picture 3" descr="Дом Национальностей: национальные учебные учреждения, НКО СП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214686"/>
            <a:ext cx="6000792" cy="3375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ocuments\НИК духовная музыка\20150216_16063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908720"/>
            <a:ext cx="7500990" cy="50206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Протестантская </a:t>
            </a: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 smtClean="0">
                <a:solidFill>
                  <a:schemeClr val="bg1"/>
                </a:solidFill>
              </a:rPr>
              <a:t>Бог – наш оплот</a:t>
            </a:r>
            <a:r>
              <a:rPr lang="ru-RU" dirty="0" smtClean="0">
                <a:solidFill>
                  <a:schemeClr val="bg1"/>
                </a:solidFill>
                <a:hlinkClick r:id="rId2" action="ppaction://hlinkfile"/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3320">
            <a:off x="4940158" y="2195332"/>
            <a:ext cx="3425516" cy="3837338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8512">
            <a:off x="855426" y="1620990"/>
            <a:ext cx="3388357" cy="3989615"/>
          </a:xfrm>
        </p:spPr>
      </p:pic>
    </p:spTree>
    <p:extLst>
      <p:ext uri="{BB962C8B-B14F-4D97-AF65-F5344CB8AC3E}">
        <p14:creationId xmlns:p14="http://schemas.microsoft.com/office/powerpoint/2010/main" val="114320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cs624730.vk.me/v624730829/17f1d/XKNyau9dr8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453179" cy="5929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357298"/>
            <a:ext cx="857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endParaRPr lang="ru-RU" sz="2000" dirty="0">
              <a:solidFill>
                <a:schemeClr val="bg1"/>
              </a:solidFill>
            </a:endParaRPr>
          </a:p>
          <a:p>
            <a:pPr lvl="0">
              <a:buFont typeface="Wingdings" pitchFamily="2" charset="2"/>
              <a:buChar char="v"/>
            </a:pPr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95668" y="285728"/>
            <a:ext cx="34374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Мои выводы: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77500" lnSpcReduction="20000"/>
          </a:bodyPr>
          <a:lstStyle/>
          <a:p>
            <a:pPr lvl="2"/>
            <a:r>
              <a:rPr lang="ru-RU" dirty="0" smtClean="0">
                <a:solidFill>
                  <a:schemeClr val="bg1"/>
                </a:solidFill>
              </a:rPr>
              <a:t>духовная музыка является самым древним пластом и насчитывает тысячелетний период своего развития;</a:t>
            </a:r>
          </a:p>
          <a:p>
            <a:pPr lvl="2"/>
            <a:r>
              <a:rPr lang="ru-RU" dirty="0" smtClean="0">
                <a:solidFill>
                  <a:schemeClr val="bg1"/>
                </a:solidFill>
              </a:rPr>
              <a:t>духовная музыка, как жанр музыкального искусства, имеет своего слушателя и остается популярной и в наше время, о чем свидетельствуют регулярно проходящие фестивали у нас в стране и за рубежом, что  подтверждает достижение поставленной мной цели, полноту исследования в части выбранного объекта  и доказывает актуальность проделанной работы;</a:t>
            </a:r>
          </a:p>
          <a:p>
            <a:pPr lvl="2"/>
            <a:r>
              <a:rPr lang="ru-RU" dirty="0" smtClean="0">
                <a:solidFill>
                  <a:schemeClr val="bg1"/>
                </a:solidFill>
              </a:rPr>
              <a:t>гипотезу моего исследования доказывают характеристики предмета исследования  и высказывания в пользу преподавания духовной музыки  в школах известных в нашем городе людей, считающих, что духовная музыка дисциплинирует, развивает эстетически и нравственно, воспитывает музыкальный вкус, духовно обогащает;</a:t>
            </a:r>
          </a:p>
          <a:p>
            <a:pPr lvl="2"/>
            <a:r>
              <a:rPr lang="ru-RU" dirty="0" smtClean="0">
                <a:solidFill>
                  <a:schemeClr val="bg1"/>
                </a:solidFill>
              </a:rPr>
              <a:t>к сожалению, в нашем городе этому жанру музыки  уделено очень мало внимания. Три концерта приезжих коллективов за последние двадцать лет и самодеятельные концерты детской воскресной школы собирают полные залы слушателей, что говорит о большой популярности духовной музыки в </a:t>
            </a:r>
            <a:r>
              <a:rPr lang="ru-RU" dirty="0" err="1" smtClean="0">
                <a:solidFill>
                  <a:schemeClr val="bg1"/>
                </a:solidFill>
              </a:rPr>
              <a:t>Когалыме</a:t>
            </a:r>
            <a:r>
              <a:rPr lang="ru-RU" dirty="0" smtClean="0">
                <a:solidFill>
                  <a:schemeClr val="bg1"/>
                </a:solidFill>
              </a:rPr>
              <a:t>, свидетельствует о неудовлетворенности  количеством таких концертов и это является частичным решением проблемы моего исследования.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643050"/>
            <a:ext cx="6643734" cy="498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1" y="357166"/>
            <a:ext cx="8892480" cy="85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Цель: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выявить значение духовной музыки в современной социокультурной среде.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57158" y="1571612"/>
            <a:ext cx="835824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найти и изучить материал о духовной музыке;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выявить современные способы популяризации духовной музыки;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узнать, что знают и думают о духовной музыке представители населения нашего города и школьники;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подвести итоги исследования.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929198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Гипотеза: </a:t>
            </a:r>
            <a:r>
              <a:rPr lang="ru-RU" sz="2400" dirty="0">
                <a:solidFill>
                  <a:schemeClr val="bg1"/>
                </a:solidFill>
              </a:rPr>
              <a:t>при условии, что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духовная музыка </a:t>
            </a:r>
            <a:r>
              <a:rPr lang="ru-RU" sz="2400" dirty="0" smtClean="0">
                <a:solidFill>
                  <a:schemeClr val="bg1"/>
                </a:solidFill>
              </a:rPr>
              <a:t>наравне </a:t>
            </a:r>
            <a:r>
              <a:rPr lang="ru-RU" sz="2400" dirty="0">
                <a:solidFill>
                  <a:schemeClr val="bg1"/>
                </a:solidFill>
              </a:rPr>
              <a:t>с другими музыкальными жанрами  войдет в жизнь современников, она  может способствовать повышению нравственного уровня нашего общества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4000" dirty="0">
                <a:solidFill>
                  <a:schemeClr val="bg1"/>
                </a:solidFill>
                <a:ea typeface="+mn-ea"/>
                <a:cs typeface="+mn-cs"/>
              </a:rPr>
              <a:t>Духовная </a:t>
            </a:r>
            <a:r>
              <a:rPr lang="ru-RU" sz="4000" dirty="0" smtClean="0">
                <a:solidFill>
                  <a:schemeClr val="bg1"/>
                </a:solidFill>
                <a:ea typeface="+mn-ea"/>
                <a:cs typeface="+mn-cs"/>
              </a:rPr>
              <a:t>музыка как </a:t>
            </a:r>
            <a:r>
              <a:rPr lang="ru-RU" sz="4000" dirty="0">
                <a:solidFill>
                  <a:schemeClr val="bg1"/>
                </a:solidFill>
                <a:ea typeface="+mn-ea"/>
                <a:cs typeface="+mn-cs"/>
              </a:rPr>
              <a:t>вид </a:t>
            </a:r>
            <a:r>
              <a:rPr lang="ru-RU" sz="4000" dirty="0" smtClean="0">
                <a:solidFill>
                  <a:schemeClr val="bg1"/>
                </a:solidFill>
                <a:ea typeface="+mn-ea"/>
                <a:cs typeface="+mn-cs"/>
              </a:rPr>
              <a:t>музыкального </a:t>
            </a:r>
            <a:r>
              <a:rPr lang="ru-RU" sz="4000" dirty="0">
                <a:solidFill>
                  <a:schemeClr val="bg1"/>
                </a:solidFill>
                <a:ea typeface="+mn-ea"/>
                <a:cs typeface="+mn-cs"/>
              </a:rPr>
              <a:t>искусства</a:t>
            </a:r>
            <a:r>
              <a:rPr lang="ru-RU" sz="3200" dirty="0">
                <a:solidFill>
                  <a:schemeClr val="bg1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schemeClr val="bg1"/>
                </a:solidFill>
                <a:ea typeface="+mn-ea"/>
                <a:cs typeface="+mn-cs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73500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642918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Православная музыка как часть отечественной музыкальной культуры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16386" name="Picture 2" descr="Christmas Bells And Sheet Music Фотография, картинки, изображения и сток-фотография без роялти. Image 283512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214554"/>
            <a:ext cx="6429420" cy="4278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</a:rPr>
              <a:t>«Нравственность – правила, определяющие поведение, духовные и душевные качества, необходимые человеку в обществе, а так же выполнение этих правил, поведение</a:t>
            </a:r>
            <a:r>
              <a:rPr lang="ru-RU" sz="2800" b="1" i="1" dirty="0" smtClean="0">
                <a:solidFill>
                  <a:schemeClr val="bg1"/>
                </a:solidFill>
              </a:rPr>
              <a:t>».</a:t>
            </a:r>
          </a:p>
          <a:p>
            <a:pPr algn="r"/>
            <a:r>
              <a:rPr lang="ru-RU" sz="2800" b="1" i="1" dirty="0" smtClean="0">
                <a:solidFill>
                  <a:schemeClr val="bg1"/>
                </a:solidFill>
              </a:rPr>
              <a:t> С</a:t>
            </a:r>
            <a:r>
              <a:rPr lang="ru-RU" sz="2800" b="1" i="1" dirty="0">
                <a:solidFill>
                  <a:schemeClr val="bg1"/>
                </a:solidFill>
              </a:rPr>
              <a:t>. </a:t>
            </a:r>
            <a:r>
              <a:rPr lang="ru-RU" sz="2800" b="1" i="1" dirty="0" smtClean="0">
                <a:solidFill>
                  <a:schemeClr val="bg1"/>
                </a:solidFill>
              </a:rPr>
              <a:t>Ожегов. 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Pictures\Духовная музыка\chto_takoe_dogmaty_i_zachem_oni_nuzhny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3934"/>
            <a:ext cx="6696744" cy="424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лендарик - в этот день Золото Уссурий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71736" cy="3098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28596" y="3143248"/>
            <a:ext cx="1466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М.И.Глинка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8436" name="Picture 4" descr="Римский-Корсаков биограф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357298"/>
            <a:ext cx="2786082" cy="3134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14678" y="4500570"/>
            <a:ext cx="2738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</a:rPr>
              <a:t>Н.А.Римский-Корсаков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8438" name="Picture 6" descr="Дневник Классическая_Музыка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0"/>
            <a:ext cx="2362192" cy="3143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786578" y="3214686"/>
            <a:ext cx="1972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П.И.Чайковский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6457890"/>
            <a:ext cx="1589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А.Н.Скрябин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9454" y="6457890"/>
            <a:ext cx="1979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С.В.Рахманинов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8440" name="Picture 8" descr="Дирижёры Записи в рубрике Дирижёры Дневник Музыкальная классика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3571876"/>
            <a:ext cx="2103535" cy="2911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2" name="Picture 10" descr="Фотография Александр Скрябин (Photo of Alexander Scriabin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500438"/>
            <a:ext cx="2222484" cy="2977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«Благослови, душа моя, господа</a:t>
            </a:r>
            <a:r>
              <a:rPr lang="ru-RU" dirty="0" smtClean="0">
                <a:solidFill>
                  <a:schemeClr val="bg1"/>
                </a:solidFill>
                <a:hlinkClick r:id="rId2" action="ppaction://hlinkfile"/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4039">
            <a:off x="416984" y="2392532"/>
            <a:ext cx="3960440" cy="324036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«Не </a:t>
            </a:r>
            <a:r>
              <a:rPr lang="ru-RU" dirty="0" err="1" smtClean="0">
                <a:solidFill>
                  <a:schemeClr val="bg1"/>
                </a:solidFill>
              </a:rPr>
              <a:t>отвержи</a:t>
            </a:r>
            <a:r>
              <a:rPr lang="ru-RU" dirty="0" smtClean="0">
                <a:solidFill>
                  <a:schemeClr val="bg1"/>
                </a:solidFill>
              </a:rPr>
              <a:t>, мене, во время старости</a:t>
            </a:r>
            <a:r>
              <a:rPr lang="ru-RU" dirty="0" smtClean="0">
                <a:solidFill>
                  <a:schemeClr val="bg1"/>
                </a:solidFill>
                <a:hlinkClick r:id="rId4" action="ppaction://hlinkfile"/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2055">
            <a:off x="4431211" y="2921764"/>
            <a:ext cx="4208775" cy="3023184"/>
          </a:xfrm>
        </p:spPr>
      </p:pic>
    </p:spTree>
    <p:extLst>
      <p:ext uri="{BB962C8B-B14F-4D97-AF65-F5344CB8AC3E}">
        <p14:creationId xmlns:p14="http://schemas.microsoft.com/office/powerpoint/2010/main" val="339754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В.А.Моцарт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 err="1" smtClean="0">
                <a:solidFill>
                  <a:schemeClr val="bg1"/>
                </a:solidFill>
              </a:rPr>
              <a:t>Лакимоза</a:t>
            </a:r>
            <a:r>
              <a:rPr lang="ru-RU" dirty="0" smtClean="0">
                <a:solidFill>
                  <a:schemeClr val="bg1"/>
                </a:solidFill>
                <a:hlinkClick r:id="rId2" action="ppaction://hlinkfile"/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4356">
            <a:off x="284851" y="1832327"/>
            <a:ext cx="4154277" cy="347970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4831">
            <a:off x="4492236" y="2335879"/>
            <a:ext cx="4341938" cy="3426557"/>
          </a:xfrm>
        </p:spPr>
      </p:pic>
    </p:spTree>
    <p:extLst>
      <p:ext uri="{BB962C8B-B14F-4D97-AF65-F5344CB8AC3E}">
        <p14:creationId xmlns:p14="http://schemas.microsoft.com/office/powerpoint/2010/main" val="35857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620</Words>
  <Application>Microsoft Office PowerPoint</Application>
  <PresentationFormat>Экран (4:3)</PresentationFormat>
  <Paragraphs>62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Духовная музыка в нашей жизни</vt:lpstr>
      <vt:lpstr>Презентация PowerPoint</vt:lpstr>
      <vt:lpstr>Презентация PowerPoint</vt:lpstr>
      <vt:lpstr>Духовная музыка как вид музыкального искусства </vt:lpstr>
      <vt:lpstr>Презентация PowerPoint</vt:lpstr>
      <vt:lpstr>Презентация PowerPoint</vt:lpstr>
      <vt:lpstr>Презентация PowerPoint</vt:lpstr>
      <vt:lpstr>Презентация PowerPoint</vt:lpstr>
      <vt:lpstr>В.А.Моцарт. «Лакимоза»</vt:lpstr>
      <vt:lpstr>Спиричуэл «Go Down Moses»</vt:lpstr>
      <vt:lpstr>«Иудейская духовная музыка»</vt:lpstr>
      <vt:lpstr>Мусульманская духовная музыка «нашиди»</vt:lpstr>
      <vt:lpstr>Презентация PowerPoint</vt:lpstr>
      <vt:lpstr>Духовная музыка в современности</vt:lpstr>
      <vt:lpstr>Презентация PowerPoint</vt:lpstr>
      <vt:lpstr>Итоги соцопроса учащихся</vt:lpstr>
      <vt:lpstr>Презентация PowerPoint</vt:lpstr>
      <vt:lpstr> Что же могло бы дать  изучение духовной музыки школьнику в современной социокультурной среде?  </vt:lpstr>
      <vt:lpstr>Презентация PowerPoint</vt:lpstr>
      <vt:lpstr>Презентация PowerPoint</vt:lpstr>
      <vt:lpstr>Нужна ли духовная музыка школьникам?</vt:lpstr>
      <vt:lpstr>Презентация PowerPoint</vt:lpstr>
      <vt:lpstr>Презентация PowerPoint</vt:lpstr>
      <vt:lpstr>Протестантская «Бог – наш оплот»</vt:lpstr>
      <vt:lpstr>Презентация PowerPoint</vt:lpstr>
      <vt:lpstr>Презентация PowerPoint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user</cp:lastModifiedBy>
  <cp:revision>45</cp:revision>
  <dcterms:created xsi:type="dcterms:W3CDTF">2015-02-27T15:21:25Z</dcterms:created>
  <dcterms:modified xsi:type="dcterms:W3CDTF">2015-11-30T16:33:25Z</dcterms:modified>
</cp:coreProperties>
</file>